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Zilla Slab Highlight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3AAF171-10CE-4770-AFA4-BCAE9601A9E2}">
  <a:tblStyle styleId="{53AAF171-10CE-4770-AFA4-BCAE9601A9E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font" Target="fonts/ZillaSlabHighlight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09b08bdde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09b08bdde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409a7def7b0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409a7def7b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09a7def7b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09a7def7b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5f8080f2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5f8080f2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409a7def7b0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409a7def7b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09a7def7b0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409a7def7b0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409a7def7b0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409a7def7b0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409a7def7b0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409a7def7b0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5f8080f24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5f8080f24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FBF3DB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BF3DB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BF3DB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Relationship Id="rId4" Type="http://schemas.openxmlformats.org/officeDocument/2006/relationships/image" Target="../media/image12.jpg"/><Relationship Id="rId5" Type="http://schemas.openxmlformats.org/officeDocument/2006/relationships/image" Target="../media/image1.jpg"/><Relationship Id="rId6" Type="http://schemas.openxmlformats.org/officeDocument/2006/relationships/image" Target="../media/image6.png"/><Relationship Id="rId7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Relationship Id="rId4" Type="http://schemas.openxmlformats.org/officeDocument/2006/relationships/image" Target="../media/image11.jpg"/><Relationship Id="rId5" Type="http://schemas.openxmlformats.org/officeDocument/2006/relationships/image" Target="../media/image5.jpg"/><Relationship Id="rId6" Type="http://schemas.openxmlformats.org/officeDocument/2006/relationships/image" Target="../media/image9.jpg"/><Relationship Id="rId7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Relationship Id="rId4" Type="http://schemas.openxmlformats.org/officeDocument/2006/relationships/hyperlink" Target="https://fr.wikipedia.org/wiki/Mont%C3%A9e_en_gamme" TargetMode="External"/><Relationship Id="rId5" Type="http://schemas.openxmlformats.org/officeDocument/2006/relationships/image" Target="../media/image2.jpg"/><Relationship Id="rId6" Type="http://schemas.openxmlformats.org/officeDocument/2006/relationships/image" Target="../media/image8.jpg"/><Relationship Id="rId7" Type="http://schemas.openxmlformats.org/officeDocument/2006/relationships/image" Target="../media/image3.jpg"/><Relationship Id="rId8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hyperlink" Target="https://www.arcep.fr/fileadmin/cru-1784810792/user_upload/demarches-et-services/consommateurs/reseaux-2G-3G/calendrier-Orange-extinction-2G_2026.pdf" TargetMode="External"/><Relationship Id="rId5" Type="http://schemas.openxmlformats.org/officeDocument/2006/relationships/hyperlink" Target="https://www.arcep.fr/fileadmin/cru-1784810792/user_upload/demarches-et-services/consommateurs/reseaux-2G-3G/calendrier-Orange-extinction-2G_2026.pdf" TargetMode="External"/><Relationship Id="rId6" Type="http://schemas.openxmlformats.org/officeDocument/2006/relationships/hyperlink" Target="https://www.arcep.fr/fileadmin/cru-1784810792/user_upload/demarches-et-services/consommateurs/reseaux-2G-3G/calendrier-Orange-extinction-2G_2026.pdf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hyperlink" Target="https://www.arcep.fr/mes-demarches-et-services/consommateurs/fiches-pratiques/extinction-reseaux-mobiles-2g-3g.html" TargetMode="External"/><Relationship Id="rId9" Type="http://schemas.openxmlformats.org/officeDocument/2006/relationships/hyperlink" Target="https://www.arcep.fr/actualites/actualites-et-communiques/detail/n/reseaux-mobiles-300326.html" TargetMode="External"/><Relationship Id="rId5" Type="http://schemas.openxmlformats.org/officeDocument/2006/relationships/hyperlink" Target="https://www.arcep.fr/fileadmin/cru-1784810792/user_upload/demarches-et-services/consommateurs/reseaux-2G-3G/calendrier-Orange-extinction-2G_2026.pdf" TargetMode="External"/><Relationship Id="rId6" Type="http://schemas.openxmlformats.org/officeDocument/2006/relationships/hyperlink" Target="https://assistance.lapostemobile.fr/contents/Identifier-si-votre-mobile-est-compatible-a-la-5G-y9nDgNZD" TargetMode="External"/><Relationship Id="rId7" Type="http://schemas.openxmlformats.org/officeDocument/2006/relationships/hyperlink" Target="https://ecoresponsable.numerique.gouv.fr/docs/2024/etude-ademe-impacts-environnementaux-numerique.pdf" TargetMode="External"/><Relationship Id="rId8" Type="http://schemas.openxmlformats.org/officeDocument/2006/relationships/hyperlink" Target="https://www.hautconseilclimat.fr/wp-content/uploads/2020/12/haut-conseil-pour-le-climat_rapport-5g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07850" y="673475"/>
            <a:ext cx="5965200" cy="3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900">
                <a:solidFill>
                  <a:srgbClr val="FFD700"/>
                </a:solidFill>
                <a:latin typeface="Zilla Slab Highlight"/>
                <a:ea typeface="Zilla Slab Highlight"/>
                <a:cs typeface="Zilla Slab Highlight"/>
                <a:sym typeface="Zilla Slab Highlight"/>
              </a:rPr>
              <a:t>Fermeture des réseaux mobiles 2G/3G : </a:t>
            </a:r>
            <a:endParaRPr b="1" sz="3900">
              <a:solidFill>
                <a:srgbClr val="FFD700"/>
              </a:solidFill>
              <a:latin typeface="Zilla Slab Highlight"/>
              <a:ea typeface="Zilla Slab Highlight"/>
              <a:cs typeface="Zilla Slab Highlight"/>
              <a:sym typeface="Zilla Slab High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900">
                <a:solidFill>
                  <a:srgbClr val="FFD700"/>
                </a:solidFill>
                <a:latin typeface="Zilla Slab Highlight"/>
                <a:ea typeface="Zilla Slab Highlight"/>
                <a:cs typeface="Zilla Slab Highlight"/>
                <a:sym typeface="Zilla Slab Highlight"/>
              </a:rPr>
              <a:t>Comprendre les raisons, éviter les déconvenus, prévenir les abus</a:t>
            </a:r>
            <a:endParaRPr sz="3100">
              <a:solidFill>
                <a:srgbClr val="FFD700"/>
              </a:solidFill>
              <a:latin typeface="Zilla Slab Highlight"/>
              <a:ea typeface="Zilla Slab Highlight"/>
              <a:cs typeface="Zilla Slab Highlight"/>
              <a:sym typeface="Zilla Slab High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3DB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rial view of Paris (fourni par Getty Images)" id="59" name="Google Shape;59;p14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-1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/>
          <p:nvPr/>
        </p:nvSpPr>
        <p:spPr>
          <a:xfrm>
            <a:off x="2665075" y="117025"/>
            <a:ext cx="3810000" cy="797100"/>
          </a:xfrm>
          <a:prstGeom prst="roundRect">
            <a:avLst>
              <a:gd fmla="val 16667" name="adj"/>
            </a:avLst>
          </a:prstGeom>
          <a:solidFill>
            <a:srgbClr val="6A0DA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rgbClr val="FFD700"/>
                </a:solidFill>
              </a:rPr>
              <a:t>Comment fonctionnent</a:t>
            </a:r>
            <a:endParaRPr b="1" sz="2100">
              <a:solidFill>
                <a:srgbClr val="FFD7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FFD700"/>
              </a:solidFill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78350" y="3632700"/>
            <a:ext cx="2512200" cy="12126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Une antenne émet un signal sur une </a:t>
            </a:r>
            <a:r>
              <a:rPr b="1" lang="fr" sz="1600">
                <a:solidFill>
                  <a:srgbClr val="FFD700"/>
                </a:solidFill>
              </a:rPr>
              <a:t>bande de fréquence </a:t>
            </a:r>
            <a:r>
              <a:rPr b="1" lang="fr" sz="1600">
                <a:solidFill>
                  <a:srgbClr val="FFD700"/>
                </a:solidFill>
              </a:rPr>
              <a:t>dédiée</a:t>
            </a:r>
            <a:endParaRPr b="1" sz="1600">
              <a:solidFill>
                <a:srgbClr val="FFD700"/>
              </a:solidFill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3310250" y="3632700"/>
            <a:ext cx="2512200" cy="12126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Un appareil doté de la </a:t>
            </a:r>
            <a:r>
              <a:rPr b="1" lang="fr" sz="1600">
                <a:solidFill>
                  <a:srgbClr val="FFD700"/>
                </a:solidFill>
              </a:rPr>
              <a:t>technologie nécessaire </a:t>
            </a:r>
            <a:r>
              <a:rPr lang="fr" sz="1600">
                <a:solidFill>
                  <a:schemeClr val="lt1"/>
                </a:solidFill>
              </a:rPr>
              <a:t>(puce) et l’</a:t>
            </a:r>
            <a:r>
              <a:rPr b="1" lang="fr" sz="1600">
                <a:solidFill>
                  <a:srgbClr val="FFD700"/>
                </a:solidFill>
              </a:rPr>
              <a:t>abonnement adapté</a:t>
            </a:r>
            <a:r>
              <a:rPr lang="fr" sz="1600">
                <a:solidFill>
                  <a:schemeClr val="lt1"/>
                </a:solidFill>
              </a:rPr>
              <a:t> reçoit le signal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6542213" y="3632700"/>
            <a:ext cx="2512200" cy="12126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Un </a:t>
            </a:r>
            <a:r>
              <a:rPr b="1" lang="fr" sz="1600">
                <a:solidFill>
                  <a:srgbClr val="FFD700"/>
                </a:solidFill>
              </a:rPr>
              <a:t>service </a:t>
            </a:r>
            <a:r>
              <a:rPr lang="fr" sz="1600">
                <a:solidFill>
                  <a:schemeClr val="lt1"/>
                </a:solidFill>
              </a:rPr>
              <a:t>est rendu (internet, appel, etc.)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64" name="Google Shape;64;p14" title="mobile-radio-antenne.jpg"/>
          <p:cNvPicPr preferRelativeResize="0"/>
          <p:nvPr/>
        </p:nvPicPr>
        <p:blipFill rotWithShape="1">
          <a:blip r:embed="rId4">
            <a:alphaModFix/>
          </a:blip>
          <a:srcRect b="0" l="62085" r="10902" t="0"/>
          <a:stretch/>
        </p:blipFill>
        <p:spPr>
          <a:xfrm>
            <a:off x="828000" y="1146400"/>
            <a:ext cx="1012800" cy="2187900"/>
          </a:xfrm>
          <a:prstGeom prst="flowChartAlternateProcess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5" name="Google Shape;65;p14" title="personne au téléphone.jpg"/>
          <p:cNvPicPr preferRelativeResize="0"/>
          <p:nvPr/>
        </p:nvPicPr>
        <p:blipFill rotWithShape="1">
          <a:blip r:embed="rId5">
            <a:alphaModFix/>
          </a:blip>
          <a:srcRect b="0" l="24245" r="22957" t="0"/>
          <a:stretch/>
        </p:blipFill>
        <p:spPr>
          <a:xfrm>
            <a:off x="6736161" y="1146388"/>
            <a:ext cx="2124300" cy="21879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6" name="Google Shape;66;p14" title="téléphone simpl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470607" y="1144588"/>
            <a:ext cx="2191500" cy="21915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WiFi symbol icon, wireless local area networking vector (fourni par Getty Images)" id="67" name="Google Shape;67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7442747">
            <a:off x="2810980" y="606393"/>
            <a:ext cx="1578456" cy="157845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68" name="Google Shape;68;p14"/>
          <p:cNvSpPr txBox="1"/>
          <p:nvPr/>
        </p:nvSpPr>
        <p:spPr>
          <a:xfrm>
            <a:off x="2665075" y="423325"/>
            <a:ext cx="3810000" cy="424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900">
                <a:solidFill>
                  <a:srgbClr val="FFD700"/>
                </a:solidFill>
              </a:rPr>
              <a:t>les réseaux mobiles</a:t>
            </a:r>
            <a:endParaRPr b="1" sz="2900">
              <a:solidFill>
                <a:srgbClr val="FFD7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3DB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oup of construction workers in street (fourni par Getty Images)" id="73" name="Google Shape;73;p15"/>
          <p:cNvPicPr preferRelativeResize="0"/>
          <p:nvPr/>
        </p:nvPicPr>
        <p:blipFill rotWithShape="1">
          <a:blip r:embed="rId3">
            <a:alphaModFix amt="44000"/>
          </a:blip>
          <a:srcRect b="16037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/>
          <p:nvPr/>
        </p:nvSpPr>
        <p:spPr>
          <a:xfrm>
            <a:off x="195825" y="3374725"/>
            <a:ext cx="2054700" cy="12126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Gros entretien/ utilisation faible</a:t>
            </a:r>
            <a:endParaRPr sz="16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+ </a:t>
            </a:r>
            <a:endParaRPr sz="16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Bandes d’émission bloquées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2523175" y="3374725"/>
            <a:ext cx="1951200" cy="12126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Le trafic 2G/3G </a:t>
            </a:r>
            <a:r>
              <a:rPr b="1" lang="fr" sz="1600">
                <a:solidFill>
                  <a:srgbClr val="FFD700"/>
                </a:solidFill>
              </a:rPr>
              <a:t>diminue</a:t>
            </a:r>
            <a:r>
              <a:rPr lang="fr" sz="1600">
                <a:solidFill>
                  <a:schemeClr val="lt1"/>
                </a:solidFill>
              </a:rPr>
              <a:t> chaque année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4747025" y="3374725"/>
            <a:ext cx="1951200" cy="12126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La France métropolitaine est </a:t>
            </a:r>
            <a:r>
              <a:rPr b="1" lang="fr" sz="1600">
                <a:solidFill>
                  <a:srgbClr val="FFD700"/>
                </a:solidFill>
              </a:rPr>
              <a:t>couverte à 99,9%</a:t>
            </a:r>
            <a:r>
              <a:rPr lang="fr" sz="1600">
                <a:solidFill>
                  <a:schemeClr val="lt1"/>
                </a:solidFill>
              </a:rPr>
              <a:t> par la 4G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6970875" y="3374725"/>
            <a:ext cx="1951200" cy="12126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4G et 5G</a:t>
            </a:r>
            <a:r>
              <a:rPr b="1" lang="fr" sz="1600">
                <a:solidFill>
                  <a:srgbClr val="FFD700"/>
                </a:solidFill>
              </a:rPr>
              <a:t> moins énergivores</a:t>
            </a:r>
            <a:r>
              <a:rPr lang="fr" sz="1600">
                <a:solidFill>
                  <a:schemeClr val="lt1"/>
                </a:solidFill>
              </a:rPr>
              <a:t>*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descr="3d white people with dollar sign. Businessman (fourni par Getty Images)"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825" y="1203892"/>
            <a:ext cx="1951200" cy="19512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Businessman climbing ladder through on chart growth. (fourni par Getty Images)" id="79" name="Google Shape;7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10800000">
            <a:off x="2515675" y="1214692"/>
            <a:ext cx="1966200" cy="19296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80" name="Google Shape;80;p15"/>
          <p:cNvGrpSpPr/>
          <p:nvPr/>
        </p:nvGrpSpPr>
        <p:grpSpPr>
          <a:xfrm>
            <a:off x="4742872" y="1214742"/>
            <a:ext cx="1910255" cy="1929499"/>
            <a:chOff x="2633975" y="999209"/>
            <a:chExt cx="2054700" cy="2075400"/>
          </a:xfrm>
        </p:grpSpPr>
        <p:pic>
          <p:nvPicPr>
            <p:cNvPr descr="France map isolated  on white or transparent  background,Symbol of France, template for banner,card,advertising, magazine, and business matching country poster, vector illustration (fourni par Getty Images)" id="81" name="Google Shape;81;p15"/>
            <p:cNvPicPr preferRelativeResize="0"/>
            <p:nvPr/>
          </p:nvPicPr>
          <p:blipFill rotWithShape="1">
            <a:blip r:embed="rId6">
              <a:alphaModFix/>
            </a:blip>
            <a:srcRect b="0" l="12391" r="11685" t="0"/>
            <a:stretch/>
          </p:blipFill>
          <p:spPr>
            <a:xfrm>
              <a:off x="2633975" y="999209"/>
              <a:ext cx="2054700" cy="2075400"/>
            </a:xfrm>
            <a:prstGeom prst="ellipse">
              <a:avLst/>
            </a:prstGeom>
            <a:noFill/>
            <a:ln>
              <a:noFill/>
            </a:ln>
            <a:effectLst>
              <a:outerShdw blurRad="68687" rotWithShape="0" algn="bl" dir="5400000" dist="22896">
                <a:srgbClr val="000000">
                  <a:alpha val="50000"/>
                </a:srgbClr>
              </a:outerShdw>
            </a:effectLst>
          </p:spPr>
        </p:pic>
        <p:sp>
          <p:nvSpPr>
            <p:cNvPr id="82" name="Google Shape;82;p15"/>
            <p:cNvSpPr txBox="1"/>
            <p:nvPr/>
          </p:nvSpPr>
          <p:spPr>
            <a:xfrm>
              <a:off x="3336045" y="1626642"/>
              <a:ext cx="762300" cy="562800"/>
            </a:xfrm>
            <a:prstGeom prst="rect">
              <a:avLst/>
            </a:prstGeom>
            <a:noFill/>
            <a:ln>
              <a:noFill/>
            </a:ln>
            <a:effectLst>
              <a:outerShdw blurRad="68687" rotWithShape="0" algn="bl" dir="5400000" dist="22896">
                <a:srgbClr val="000000">
                  <a:alpha val="50000"/>
                </a:srgbClr>
              </a:outerShdw>
            </a:effectLst>
          </p:spPr>
          <p:txBody>
            <a:bodyPr anchorCtr="0" anchor="t" bIns="109900" lIns="109900" spcFirstLastPara="1" rIns="109900" wrap="square" tIns="109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2884">
                  <a:solidFill>
                    <a:srgbClr val="FFD700"/>
                  </a:solidFill>
                </a:rPr>
                <a:t>4G</a:t>
              </a:r>
              <a:endParaRPr b="1" sz="2884">
                <a:solidFill>
                  <a:srgbClr val="FFD700"/>
                </a:solidFill>
              </a:endParaRPr>
            </a:p>
          </p:txBody>
        </p:sp>
      </p:grpSp>
      <p:pic>
        <p:nvPicPr>
          <p:cNvPr descr="Hands hugging tree, embracing nature, sustainable living, eco environment protection concept (fourni par Getty Images)" id="83" name="Google Shape;83;p15"/>
          <p:cNvPicPr preferRelativeResize="0"/>
          <p:nvPr/>
        </p:nvPicPr>
        <p:blipFill rotWithShape="1">
          <a:blip r:embed="rId7">
            <a:alphaModFix/>
          </a:blip>
          <a:srcRect b="0" l="26308" r="0" t="0"/>
          <a:stretch/>
        </p:blipFill>
        <p:spPr>
          <a:xfrm>
            <a:off x="6944775" y="1214692"/>
            <a:ext cx="2003400" cy="19296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4" name="Google Shape;84;p15"/>
          <p:cNvSpPr txBox="1"/>
          <p:nvPr/>
        </p:nvSpPr>
        <p:spPr>
          <a:xfrm>
            <a:off x="4172850" y="4653650"/>
            <a:ext cx="4911600" cy="2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2"/>
                </a:solidFill>
              </a:rPr>
              <a:t>*Télécharger 1 Go en 3G = télécharger jusqu’à 100 Go en 5G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85" name="Google Shape;85;p15"/>
          <p:cNvSpPr/>
          <p:nvPr/>
        </p:nvSpPr>
        <p:spPr>
          <a:xfrm>
            <a:off x="2665075" y="117025"/>
            <a:ext cx="3810000" cy="797100"/>
          </a:xfrm>
          <a:prstGeom prst="roundRect">
            <a:avLst>
              <a:gd fmla="val 16667" name="adj"/>
            </a:avLst>
          </a:prstGeom>
          <a:solidFill>
            <a:srgbClr val="6A0DA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rgbClr val="FFD700"/>
                </a:solidFill>
              </a:rPr>
              <a:t>Pourquoi fermer</a:t>
            </a:r>
            <a:endParaRPr b="1" sz="2100">
              <a:solidFill>
                <a:srgbClr val="FFD7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D700"/>
              </a:solidFill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2665075" y="423325"/>
            <a:ext cx="3810000" cy="424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900">
                <a:solidFill>
                  <a:srgbClr val="FFD700"/>
                </a:solidFill>
              </a:rPr>
              <a:t>les réseaux 2G/3G</a:t>
            </a:r>
            <a:endParaRPr b="1" sz="2900">
              <a:solidFill>
                <a:srgbClr val="FFD7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3DB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ature in all its glory (fourni par Getty Images)" id="91" name="Google Shape;91;p16"/>
          <p:cNvPicPr preferRelativeResize="0"/>
          <p:nvPr/>
        </p:nvPicPr>
        <p:blipFill rotWithShape="1">
          <a:blip r:embed="rId3">
            <a:alphaModFix amt="44000"/>
          </a:blip>
          <a:srcRect b="15598" l="0" r="0" t="0"/>
          <a:stretch/>
        </p:blipFill>
        <p:spPr>
          <a:xfrm>
            <a:off x="0" y="5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/>
          <p:nvPr/>
        </p:nvSpPr>
        <p:spPr>
          <a:xfrm>
            <a:off x="218975" y="1086025"/>
            <a:ext cx="6511800" cy="38538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rgbClr val="FFD700"/>
                </a:solidFill>
              </a:rPr>
              <a:t>Pour les usagers</a:t>
            </a:r>
            <a:endParaRPr b="1" sz="2500">
              <a:solidFill>
                <a:srgbClr val="FFD700"/>
              </a:solidFill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498225" y="3586375"/>
            <a:ext cx="1631100" cy="1072500"/>
          </a:xfrm>
          <a:prstGeom prst="roundRect">
            <a:avLst>
              <a:gd fmla="val 16667" name="adj"/>
            </a:avLst>
          </a:prstGeom>
          <a:solidFill>
            <a:srgbClr val="EAD1DC">
              <a:alpha val="765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Monsieur Tout-le-monde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Obsolescence </a:t>
            </a:r>
            <a:r>
              <a:rPr lang="fr">
                <a:solidFill>
                  <a:schemeClr val="dk1"/>
                </a:solidFill>
              </a:rPr>
              <a:t>de l’appareil</a:t>
            </a:r>
            <a:endParaRPr/>
          </a:p>
        </p:txBody>
      </p:sp>
      <p:sp>
        <p:nvSpPr>
          <p:cNvPr id="94" name="Google Shape;94;p16"/>
          <p:cNvSpPr/>
          <p:nvPr/>
        </p:nvSpPr>
        <p:spPr>
          <a:xfrm>
            <a:off x="6965825" y="3586375"/>
            <a:ext cx="1631100" cy="1072500"/>
          </a:xfrm>
          <a:prstGeom prst="roundRect">
            <a:avLst>
              <a:gd fmla="val 16667" name="adj"/>
            </a:avLst>
          </a:prstGeom>
          <a:solidFill>
            <a:srgbClr val="EAD1DC">
              <a:alpha val="765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Une quantité de </a:t>
            </a:r>
            <a:r>
              <a:rPr b="1" lang="fr"/>
              <a:t>déchets </a:t>
            </a:r>
            <a:r>
              <a:rPr lang="fr"/>
              <a:t>énorme (millions)</a:t>
            </a:r>
            <a:endParaRPr/>
          </a:p>
        </p:txBody>
      </p:sp>
      <p:sp>
        <p:nvSpPr>
          <p:cNvPr id="95" name="Google Shape;95;p16"/>
          <p:cNvSpPr/>
          <p:nvPr/>
        </p:nvSpPr>
        <p:spPr>
          <a:xfrm>
            <a:off x="2665075" y="3586375"/>
            <a:ext cx="1614000" cy="1072500"/>
          </a:xfrm>
          <a:prstGeom prst="roundRect">
            <a:avLst>
              <a:gd fmla="val 16667" name="adj"/>
            </a:avLst>
          </a:prstGeom>
          <a:solidFill>
            <a:srgbClr val="EAD1DC">
              <a:alpha val="765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Pour les pros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Des </a:t>
            </a:r>
            <a:r>
              <a:rPr b="1" lang="fr">
                <a:solidFill>
                  <a:schemeClr val="dk1"/>
                </a:solidFill>
              </a:rPr>
              <a:t>objets connectés</a:t>
            </a:r>
            <a:r>
              <a:rPr lang="fr">
                <a:solidFill>
                  <a:schemeClr val="dk1"/>
                </a:solidFill>
              </a:rPr>
              <a:t> hors d’uage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4757975" y="3586375"/>
            <a:ext cx="1614000" cy="1072500"/>
          </a:xfrm>
          <a:prstGeom prst="roundRect">
            <a:avLst>
              <a:gd fmla="val 16667" name="adj"/>
            </a:avLst>
          </a:prstGeom>
          <a:solidFill>
            <a:srgbClr val="EAD1DC">
              <a:alpha val="765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Risque </a:t>
            </a:r>
            <a:r>
              <a:rPr lang="fr"/>
              <a:t>d’abus </a:t>
            </a:r>
            <a:r>
              <a:rPr lang="fr"/>
              <a:t>des </a:t>
            </a:r>
            <a:r>
              <a:rPr lang="fr">
                <a:solidFill>
                  <a:schemeClr val="dk1"/>
                </a:solidFill>
              </a:rPr>
              <a:t>opérateurs (</a:t>
            </a:r>
            <a:r>
              <a:rPr b="1" lang="fr" u="sng">
                <a:solidFill>
                  <a:schemeClr val="hlink"/>
                </a:solidFill>
                <a:hlinkClick r:id="rId4"/>
              </a:rPr>
              <a:t>upselling</a:t>
            </a:r>
            <a:r>
              <a:rPr lang="fr">
                <a:solidFill>
                  <a:schemeClr val="dk1"/>
                </a:solidFill>
              </a:rPr>
              <a:t>)</a:t>
            </a:r>
            <a:endParaRPr/>
          </a:p>
        </p:txBody>
      </p:sp>
      <p:pic>
        <p:nvPicPr>
          <p:cNvPr descr="phone crossed out mark color icon vector illustration (fourni par Getty Images)" id="97" name="Google Shape;97;p16"/>
          <p:cNvPicPr preferRelativeResize="0"/>
          <p:nvPr/>
        </p:nvPicPr>
        <p:blipFill rotWithShape="1">
          <a:blip r:embed="rId5">
            <a:alphaModFix/>
          </a:blip>
          <a:srcRect b="11023" l="11023" r="11023" t="11023"/>
          <a:stretch/>
        </p:blipFill>
        <p:spPr>
          <a:xfrm>
            <a:off x="498265" y="1756240"/>
            <a:ext cx="1631100" cy="16311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Security camera (fourni par Getty Images)" id="98" name="Google Shape;9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67925" y="1756240"/>
            <a:ext cx="1614000" cy="16311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Bomb with skull lands near fly on debris over city with tanks and fleeing people." id="99" name="Google Shape;99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28250" y="1756240"/>
            <a:ext cx="1631100" cy="1631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Computer Monitor (fourni par Getty Images)" id="100" name="Google Shape;100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65813" y="1756240"/>
            <a:ext cx="1631100" cy="16287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1" name="Google Shape;101;p16"/>
          <p:cNvSpPr/>
          <p:nvPr/>
        </p:nvSpPr>
        <p:spPr>
          <a:xfrm>
            <a:off x="2665075" y="117025"/>
            <a:ext cx="3810000" cy="797100"/>
          </a:xfrm>
          <a:prstGeom prst="roundRect">
            <a:avLst>
              <a:gd fmla="val 16667" name="adj"/>
            </a:avLst>
          </a:prstGeom>
          <a:solidFill>
            <a:srgbClr val="6A0DA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rgbClr val="FFD700"/>
                </a:solidFill>
              </a:rPr>
              <a:t>Quid</a:t>
            </a:r>
            <a:endParaRPr b="1" sz="2100">
              <a:solidFill>
                <a:srgbClr val="FFD7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D700"/>
              </a:solidFill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2665075" y="423325"/>
            <a:ext cx="3810000" cy="424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900">
                <a:solidFill>
                  <a:srgbClr val="FFD700"/>
                </a:solidFill>
              </a:rPr>
              <a:t>des conséquences</a:t>
            </a:r>
            <a:endParaRPr b="1" sz="2900">
              <a:solidFill>
                <a:srgbClr val="FFD7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ld-fashined alarm clock (fourni par Getty Images)" id="107" name="Google Shape;107;p17"/>
          <p:cNvPicPr preferRelativeResize="0"/>
          <p:nvPr/>
        </p:nvPicPr>
        <p:blipFill rotWithShape="1">
          <a:blip r:embed="rId3">
            <a:alphaModFix amt="44000"/>
          </a:blip>
          <a:srcRect b="7790" l="0" r="0" t="7807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8" name="Google Shape;108;p17"/>
          <p:cNvGraphicFramePr/>
          <p:nvPr/>
        </p:nvGraphicFramePr>
        <p:xfrm>
          <a:off x="449575" y="1141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{53AAF171-10CE-4770-AFA4-BCAE9601A9E2}</a:tableStyleId>
              </a:tblPr>
              <a:tblGrid>
                <a:gridCol w="1504350"/>
                <a:gridCol w="5081975"/>
                <a:gridCol w="1815800"/>
              </a:tblGrid>
              <a:tr h="3998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b="1" lang="fr" sz="2100">
                          <a:solidFill>
                            <a:srgbClr val="FFD700"/>
                          </a:solidFill>
                        </a:rPr>
                        <a:t>Opérateurs</a:t>
                      </a:r>
                      <a:endParaRPr b="1" sz="2100">
                        <a:solidFill>
                          <a:srgbClr val="FFD700"/>
                        </a:solidFill>
                      </a:endParaRPr>
                    </a:p>
                  </a:txBody>
                  <a:tcPr marT="0" marB="0" marR="0" marL="36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b="1" lang="fr" sz="2100">
                          <a:solidFill>
                            <a:srgbClr val="FFD700"/>
                          </a:solidFill>
                        </a:rPr>
                        <a:t>Fermeture 2G</a:t>
                      </a:r>
                      <a:endParaRPr b="1" sz="2100">
                        <a:solidFill>
                          <a:srgbClr val="FFD700"/>
                        </a:solidFill>
                      </a:endParaRPr>
                    </a:p>
                  </a:txBody>
                  <a:tcPr marT="0" marB="0" marR="0" marL="36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b="1" lang="fr" sz="2100">
                          <a:solidFill>
                            <a:srgbClr val="FFD700"/>
                          </a:solidFill>
                        </a:rPr>
                        <a:t>Fermeture 3G</a:t>
                      </a:r>
                      <a:endParaRPr b="1" sz="2100">
                        <a:solidFill>
                          <a:srgbClr val="FFD700"/>
                        </a:solidFill>
                      </a:endParaRPr>
                    </a:p>
                  </a:txBody>
                  <a:tcPr marT="0" marB="0" marR="0" marL="360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</a:tr>
              <a:tr h="5689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b="1" lang="fr" sz="2100">
                          <a:solidFill>
                            <a:srgbClr val="FFD700"/>
                          </a:solidFill>
                        </a:rPr>
                        <a:t>Orange</a:t>
                      </a:r>
                      <a:endParaRPr b="1" sz="2100">
                        <a:solidFill>
                          <a:srgbClr val="FFD700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b="1" lang="fr">
                          <a:solidFill>
                            <a:srgbClr val="FFD700"/>
                          </a:solidFill>
                        </a:rPr>
                        <a:t>6 octobre</a:t>
                      </a:r>
                      <a:r>
                        <a:rPr b="1" lang="fr">
                          <a:solidFill>
                            <a:srgbClr val="FFD700"/>
                          </a:solidFill>
                        </a:rPr>
                        <a:t> 2026 </a:t>
                      </a:r>
                      <a:r>
                        <a:rPr b="1" lang="fr">
                          <a:solidFill>
                            <a:schemeClr val="lt1"/>
                          </a:solidFill>
                        </a:rPr>
                        <a:t>: </a:t>
                      </a:r>
                      <a:r>
                        <a:rPr lang="fr">
                          <a:solidFill>
                            <a:schemeClr val="lt1"/>
                          </a:solidFill>
                          <a:uFill>
                            <a:noFill/>
                          </a:u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généralisation sur tout le </a:t>
                      </a:r>
                      <a:r>
                        <a:rPr b="1" lang="fr" u="sng">
                          <a:solidFill>
                            <a:srgbClr val="3993FF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territoire </a:t>
                      </a:r>
                      <a:r>
                        <a:rPr lang="fr">
                          <a:solidFill>
                            <a:schemeClr val="lt1"/>
                          </a:solidFill>
                          <a:uFill>
                            <a:noFill/>
                          </a:u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 la France métropolitaine</a:t>
                      </a:r>
                      <a:r>
                        <a:rPr lang="fr">
                          <a:solidFill>
                            <a:schemeClr val="lt1"/>
                          </a:solidFill>
                        </a:rPr>
                        <a:t> (dont le Var)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lang="fr">
                          <a:solidFill>
                            <a:schemeClr val="lt1"/>
                          </a:solidFill>
                        </a:rPr>
                        <a:t>2028 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</a:tr>
              <a:tr h="7997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b="1" lang="fr" sz="2100">
                          <a:solidFill>
                            <a:srgbClr val="FFD700"/>
                          </a:solidFill>
                        </a:rPr>
                        <a:t>SFR</a:t>
                      </a:r>
                      <a:endParaRPr b="1" sz="2100">
                        <a:solidFill>
                          <a:srgbClr val="FFD700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lt1"/>
                          </a:solidFill>
                        </a:rPr>
                        <a:t>- Extinction 2G zones très denses : du 15 au 30 novembre 2026 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500"/>
                        </a:spcBef>
                        <a:spcAft>
                          <a:spcPts val="15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lt1"/>
                          </a:solidFill>
                        </a:rPr>
                        <a:t>- Extinction 2G totale : généralisation France Métropolitaine du 1er au 15 décembre 2026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lang="fr">
                          <a:solidFill>
                            <a:schemeClr val="lt1"/>
                          </a:solidFill>
                        </a:rPr>
                        <a:t>Fin 2028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</a:tr>
              <a:tr h="4879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b="1" lang="fr" sz="2100">
                          <a:solidFill>
                            <a:srgbClr val="FFD700"/>
                          </a:solidFill>
                        </a:rPr>
                        <a:t>Bouygues</a:t>
                      </a:r>
                      <a:endParaRPr b="1" sz="2100">
                        <a:solidFill>
                          <a:srgbClr val="FFD700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lt1"/>
                          </a:solidFill>
                        </a:rPr>
                        <a:t>- du 1er au 15 décembre 2026 : généralisation sur tout le territoire de la France métropolitai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lang="fr">
                          <a:solidFill>
                            <a:schemeClr val="lt1"/>
                          </a:solidFill>
                        </a:rPr>
                        <a:t>Fin 2029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</a:tr>
              <a:tr h="4879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b="1" lang="fr" sz="2100">
                          <a:solidFill>
                            <a:srgbClr val="FFD700"/>
                          </a:solidFill>
                        </a:rPr>
                        <a:t>Free</a:t>
                      </a:r>
                      <a:endParaRPr b="1" sz="2100">
                        <a:solidFill>
                          <a:srgbClr val="FFD700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i="1" lang="fr">
                          <a:solidFill>
                            <a:schemeClr val="lt1"/>
                          </a:solidFill>
                        </a:rPr>
                        <a:t>Pas de réseau 2G en propre. Calendrier identique à celui d’Orange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lang="fr">
                          <a:solidFill>
                            <a:schemeClr val="lt1"/>
                          </a:solidFill>
                        </a:rPr>
                        <a:t>Pas encore annoncée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0" marB="0" marR="0" marL="360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0DAD">
                        <a:alpha val="6772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9" name="Google Shape;109;p17"/>
          <p:cNvSpPr/>
          <p:nvPr/>
        </p:nvSpPr>
        <p:spPr>
          <a:xfrm>
            <a:off x="2665075" y="117025"/>
            <a:ext cx="3810000" cy="797100"/>
          </a:xfrm>
          <a:prstGeom prst="roundRect">
            <a:avLst>
              <a:gd fmla="val 16667" name="adj"/>
            </a:avLst>
          </a:prstGeom>
          <a:solidFill>
            <a:srgbClr val="6A0DA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rgbClr val="FFD700"/>
                </a:solidFill>
              </a:rPr>
              <a:t>Les échéances</a:t>
            </a:r>
            <a:endParaRPr b="1" sz="2100">
              <a:solidFill>
                <a:srgbClr val="FFD7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D700"/>
              </a:solidFill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2665075" y="423325"/>
            <a:ext cx="3810000" cy="424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900">
                <a:solidFill>
                  <a:srgbClr val="FFD700"/>
                </a:solidFill>
              </a:rPr>
              <a:t>dans le Var</a:t>
            </a:r>
            <a:endParaRPr b="1" sz="2900">
              <a:solidFill>
                <a:srgbClr val="FFD7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 title="paysage-societe-numerique.png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/>
          <p:nvPr/>
        </p:nvSpPr>
        <p:spPr>
          <a:xfrm>
            <a:off x="358375" y="1193925"/>
            <a:ext cx="1918500" cy="17853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900">
                <a:solidFill>
                  <a:srgbClr val="FFD700"/>
                </a:solidFill>
              </a:rPr>
              <a:t>Ce que c’est</a:t>
            </a:r>
            <a:endParaRPr b="1" sz="1900">
              <a:solidFill>
                <a:srgbClr val="FFD7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Renseigner</a:t>
            </a:r>
            <a:endParaRPr sz="16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Accompagner</a:t>
            </a:r>
            <a:endParaRPr sz="16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Conseiller</a:t>
            </a:r>
            <a:endParaRPr sz="16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Rassurer</a:t>
            </a:r>
            <a:endParaRPr sz="16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Anticiper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17" name="Google Shape;117;p18"/>
          <p:cNvSpPr/>
          <p:nvPr/>
        </p:nvSpPr>
        <p:spPr>
          <a:xfrm>
            <a:off x="4649250" y="1193963"/>
            <a:ext cx="1918500" cy="1785300"/>
          </a:xfrm>
          <a:prstGeom prst="roundRect">
            <a:avLst>
              <a:gd fmla="val 16667" name="adj"/>
            </a:avLst>
          </a:prstGeom>
          <a:solidFill>
            <a:srgbClr val="EA9999">
              <a:alpha val="7215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900">
                <a:solidFill>
                  <a:srgbClr val="FFD700"/>
                </a:solidFill>
              </a:rPr>
              <a:t>Ce que ce n’est pas</a:t>
            </a:r>
            <a:endParaRPr b="1" sz="1900">
              <a:solidFill>
                <a:srgbClr val="FFD7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Un vendeur /commercial</a:t>
            </a:r>
            <a:endParaRPr sz="1600"/>
          </a:p>
        </p:txBody>
      </p:sp>
      <p:pic>
        <p:nvPicPr>
          <p:cNvPr id="118" name="Google Shape;118;p18" title="accompagnemen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6950" y="1172722"/>
            <a:ext cx="1595975" cy="183830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9" name="Google Shape;119;p18" title="personne-shiny-1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28925" y="1997713"/>
            <a:ext cx="851450" cy="9815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0" name="Google Shape;120;p18"/>
          <p:cNvSpPr/>
          <p:nvPr/>
        </p:nvSpPr>
        <p:spPr>
          <a:xfrm>
            <a:off x="7503100" y="723475"/>
            <a:ext cx="1551300" cy="1346700"/>
          </a:xfrm>
          <a:prstGeom prst="wedgeRoundRectCallout">
            <a:avLst>
              <a:gd fmla="val -51299" name="adj1"/>
              <a:gd fmla="val 62513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Non mais moi, je ne jure que par Apple</a:t>
            </a:r>
            <a:endParaRPr/>
          </a:p>
        </p:txBody>
      </p:sp>
      <p:pic>
        <p:nvPicPr>
          <p:cNvPr id="121" name="Google Shape;121;p18" title="atelier.png"/>
          <p:cNvPicPr preferRelativeResize="0"/>
          <p:nvPr/>
        </p:nvPicPr>
        <p:blipFill rotWithShape="1">
          <a:blip r:embed="rId6">
            <a:alphaModFix/>
          </a:blip>
          <a:srcRect b="0" l="7980" r="8282" t="19575"/>
          <a:stretch/>
        </p:blipFill>
        <p:spPr>
          <a:xfrm>
            <a:off x="2091025" y="3269625"/>
            <a:ext cx="2296200" cy="12450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2" name="Google Shape;122;p18"/>
          <p:cNvSpPr/>
          <p:nvPr/>
        </p:nvSpPr>
        <p:spPr>
          <a:xfrm>
            <a:off x="2091025" y="4590624"/>
            <a:ext cx="2296200" cy="4947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82275" lIns="82275" spcFirstLastPara="1" rIns="82275" wrap="square" tIns="82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Proposer des temps d’information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23" name="Google Shape;123;p18"/>
          <p:cNvSpPr/>
          <p:nvPr/>
        </p:nvSpPr>
        <p:spPr>
          <a:xfrm>
            <a:off x="4716098" y="4594426"/>
            <a:ext cx="2296200" cy="4947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82275" lIns="82275" spcFirstLastPara="1" rIns="82275" wrap="square" tIns="82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</a:rPr>
              <a:t>Répondre aux questions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136075" y="3574150"/>
            <a:ext cx="1732800" cy="1206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900">
                <a:solidFill>
                  <a:srgbClr val="FFD700"/>
                </a:solidFill>
              </a:rPr>
              <a:t>En pratique</a:t>
            </a:r>
            <a:endParaRPr b="1" sz="1900">
              <a:solidFill>
                <a:srgbClr val="FFD700"/>
              </a:solidFill>
            </a:endParaRPr>
          </a:p>
        </p:txBody>
      </p:sp>
      <p:sp>
        <p:nvSpPr>
          <p:cNvPr id="125" name="Google Shape;125;p18"/>
          <p:cNvSpPr/>
          <p:nvPr/>
        </p:nvSpPr>
        <p:spPr>
          <a:xfrm>
            <a:off x="1732650" y="3066150"/>
            <a:ext cx="5279700" cy="85500"/>
          </a:xfrm>
          <a:prstGeom prst="roundRect">
            <a:avLst>
              <a:gd fmla="val 16667" name="adj"/>
            </a:avLst>
          </a:prstGeom>
          <a:solidFill>
            <a:srgbClr val="6A0DA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8"/>
          <p:cNvSpPr/>
          <p:nvPr/>
        </p:nvSpPr>
        <p:spPr>
          <a:xfrm>
            <a:off x="4716098" y="3308025"/>
            <a:ext cx="2296200" cy="12066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5FDEC3"/>
              </a:gs>
              <a:gs pos="46000">
                <a:srgbClr val="4CB9E1"/>
              </a:gs>
              <a:gs pos="100000">
                <a:srgbClr val="3993FF"/>
              </a:gs>
            </a:gsLst>
            <a:lin ang="5400012" scaled="0"/>
          </a:gradFill>
          <a:ln cap="flat" cmpd="sng" w="9525">
            <a:solidFill>
              <a:srgbClr val="3993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18" title="discussion-conu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11169" y="3269625"/>
            <a:ext cx="906058" cy="124499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8" name="Google Shape;128;p18"/>
          <p:cNvSpPr/>
          <p:nvPr/>
        </p:nvSpPr>
        <p:spPr>
          <a:xfrm>
            <a:off x="2665075" y="117025"/>
            <a:ext cx="3810000" cy="797100"/>
          </a:xfrm>
          <a:prstGeom prst="roundRect">
            <a:avLst>
              <a:gd fmla="val 16667" name="adj"/>
            </a:avLst>
          </a:prstGeom>
          <a:solidFill>
            <a:srgbClr val="6A0DA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rgbClr val="FFD700"/>
                </a:solidFill>
              </a:rPr>
              <a:t>Le rôle du</a:t>
            </a:r>
            <a:endParaRPr b="1" sz="2100">
              <a:solidFill>
                <a:srgbClr val="FFD7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D700"/>
              </a:solidFill>
            </a:endParaRPr>
          </a:p>
        </p:txBody>
      </p:sp>
      <p:sp>
        <p:nvSpPr>
          <p:cNvPr id="129" name="Google Shape;129;p18"/>
          <p:cNvSpPr txBox="1"/>
          <p:nvPr/>
        </p:nvSpPr>
        <p:spPr>
          <a:xfrm>
            <a:off x="2665075" y="423325"/>
            <a:ext cx="3810000" cy="424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900">
                <a:solidFill>
                  <a:srgbClr val="FFD700"/>
                </a:solidFill>
              </a:rPr>
              <a:t>médiateur numérique</a:t>
            </a:r>
            <a:endParaRPr b="1" sz="2900">
              <a:solidFill>
                <a:srgbClr val="FFD7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ocket with blast and smoke takes off to the red planet mars. Spacecraft lift off to explore other planets. (fourni par Getty Images)" id="134" name="Google Shape;134;p19"/>
          <p:cNvPicPr preferRelativeResize="0"/>
          <p:nvPr/>
        </p:nvPicPr>
        <p:blipFill rotWithShape="1">
          <a:blip r:embed="rId3">
            <a:alphaModFix amt="44000"/>
          </a:blip>
          <a:srcRect b="15669" l="0" r="0" t="0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/>
          <p:nvPr/>
        </p:nvSpPr>
        <p:spPr>
          <a:xfrm>
            <a:off x="772375" y="1239200"/>
            <a:ext cx="7656000" cy="3496800"/>
          </a:xfrm>
          <a:prstGeom prst="rect">
            <a:avLst/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rgbClr val="FFD700"/>
                </a:solidFill>
              </a:rPr>
              <a:t>À faire avec le médiateur</a:t>
            </a:r>
            <a:endParaRPr b="1" sz="2500">
              <a:solidFill>
                <a:srgbClr val="FFD7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5028650" y="1752200"/>
            <a:ext cx="3208200" cy="1074300"/>
          </a:xfrm>
          <a:prstGeom prst="roundRect">
            <a:avLst>
              <a:gd fmla="val 16667" name="adj"/>
            </a:avLst>
          </a:prstGeom>
          <a:solidFill>
            <a:srgbClr val="EAD1DC">
              <a:alpha val="765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Diagnostic du besoin :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Fin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Coût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</a:rPr>
              <a:t>Complexité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37" name="Google Shape;137;p19"/>
          <p:cNvSpPr/>
          <p:nvPr/>
        </p:nvSpPr>
        <p:spPr>
          <a:xfrm>
            <a:off x="1059128" y="1752200"/>
            <a:ext cx="2988900" cy="1074300"/>
          </a:xfrm>
          <a:prstGeom prst="roundRect">
            <a:avLst>
              <a:gd fmla="val 16667" name="adj"/>
            </a:avLst>
          </a:prstGeom>
          <a:solidFill>
            <a:srgbClr val="EAD1DC">
              <a:alpha val="765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>
                <a:solidFill>
                  <a:schemeClr val="dk1"/>
                </a:solidFill>
              </a:rPr>
              <a:t>Vérifier que le téléphone ne soit pas déjà compatible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38" name="Google Shape;138;p19"/>
          <p:cNvSpPr/>
          <p:nvPr/>
        </p:nvSpPr>
        <p:spPr>
          <a:xfrm>
            <a:off x="5028702" y="3220300"/>
            <a:ext cx="3208200" cy="1283100"/>
          </a:xfrm>
          <a:prstGeom prst="roundRect">
            <a:avLst>
              <a:gd fmla="val 16667" name="adj"/>
            </a:avLst>
          </a:prstGeom>
          <a:solidFill>
            <a:srgbClr val="EAD1DC">
              <a:alpha val="765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Potentiellement : </a:t>
            </a:r>
            <a:endParaRPr sz="1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Formation aux </a:t>
            </a:r>
            <a:r>
              <a:rPr lang="fr" sz="1600"/>
              <a:t>achats</a:t>
            </a:r>
            <a:r>
              <a:rPr lang="fr" sz="1600"/>
              <a:t> en ligne</a:t>
            </a:r>
            <a:endParaRPr sz="1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Formation à l’achat de</a:t>
            </a:r>
            <a:r>
              <a:rPr lang="fr" sz="1600">
                <a:solidFill>
                  <a:schemeClr val="dk1"/>
                </a:solidFill>
              </a:rPr>
              <a:t> </a:t>
            </a:r>
            <a:r>
              <a:rPr lang="fr" sz="1600"/>
              <a:t>matériel informatique</a:t>
            </a:r>
            <a:endParaRPr sz="1600"/>
          </a:p>
        </p:txBody>
      </p:sp>
      <p:sp>
        <p:nvSpPr>
          <p:cNvPr id="139" name="Google Shape;139;p19"/>
          <p:cNvSpPr/>
          <p:nvPr/>
        </p:nvSpPr>
        <p:spPr>
          <a:xfrm>
            <a:off x="772375" y="2987650"/>
            <a:ext cx="3799500" cy="1748400"/>
          </a:xfrm>
          <a:prstGeom prst="rect">
            <a:avLst/>
          </a:prstGeom>
          <a:solidFill>
            <a:srgbClr val="EA9999">
              <a:alpha val="65820"/>
            </a:srgbClr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rgbClr val="FFD700"/>
                </a:solidFill>
              </a:rPr>
              <a:t>À faire en autonomie</a:t>
            </a:r>
            <a:endParaRPr b="1" sz="2500">
              <a:solidFill>
                <a:srgbClr val="FFD7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</p:txBody>
      </p:sp>
      <p:cxnSp>
        <p:nvCxnSpPr>
          <p:cNvPr id="140" name="Google Shape;140;p19"/>
          <p:cNvCxnSpPr>
            <a:stCxn id="137" idx="3"/>
            <a:endCxn id="136" idx="1"/>
          </p:cNvCxnSpPr>
          <p:nvPr/>
        </p:nvCxnSpPr>
        <p:spPr>
          <a:xfrm>
            <a:off x="4048028" y="2289350"/>
            <a:ext cx="980700" cy="0"/>
          </a:xfrm>
          <a:prstGeom prst="straightConnector1">
            <a:avLst/>
          </a:prstGeom>
          <a:noFill/>
          <a:ln cap="flat" cmpd="sng" w="28575">
            <a:solidFill>
              <a:srgbClr val="FFD7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cxnSp>
      <p:cxnSp>
        <p:nvCxnSpPr>
          <p:cNvPr id="141" name="Google Shape;141;p19"/>
          <p:cNvCxnSpPr>
            <a:stCxn id="136" idx="2"/>
            <a:endCxn id="138" idx="0"/>
          </p:cNvCxnSpPr>
          <p:nvPr/>
        </p:nvCxnSpPr>
        <p:spPr>
          <a:xfrm>
            <a:off x="6632750" y="2826500"/>
            <a:ext cx="0" cy="393900"/>
          </a:xfrm>
          <a:prstGeom prst="straightConnector1">
            <a:avLst/>
          </a:prstGeom>
          <a:noFill/>
          <a:ln cap="flat" cmpd="sng" w="28575">
            <a:solidFill>
              <a:srgbClr val="FFD70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cxnSp>
      <p:cxnSp>
        <p:nvCxnSpPr>
          <p:cNvPr id="142" name="Google Shape;142;p19"/>
          <p:cNvCxnSpPr>
            <a:stCxn id="138" idx="1"/>
            <a:endCxn id="143" idx="3"/>
          </p:cNvCxnSpPr>
          <p:nvPr/>
        </p:nvCxnSpPr>
        <p:spPr>
          <a:xfrm rot="10800000">
            <a:off x="4166502" y="3861850"/>
            <a:ext cx="862200" cy="0"/>
          </a:xfrm>
          <a:prstGeom prst="straightConnector1">
            <a:avLst/>
          </a:prstGeom>
          <a:noFill/>
          <a:ln cap="flat" cmpd="sng" w="28575">
            <a:solidFill>
              <a:srgbClr val="FFD700"/>
            </a:solidFill>
            <a:prstDash val="lgDash"/>
            <a:round/>
            <a:headEnd len="med" w="med" type="none"/>
            <a:tailEnd len="med" w="med" type="stealth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cxnSp>
      <p:sp>
        <p:nvSpPr>
          <p:cNvPr id="144" name="Google Shape;144;p19"/>
          <p:cNvSpPr/>
          <p:nvPr/>
        </p:nvSpPr>
        <p:spPr>
          <a:xfrm>
            <a:off x="2665075" y="117025"/>
            <a:ext cx="3810000" cy="797100"/>
          </a:xfrm>
          <a:prstGeom prst="roundRect">
            <a:avLst>
              <a:gd fmla="val 16667" name="adj"/>
            </a:avLst>
          </a:prstGeom>
          <a:solidFill>
            <a:srgbClr val="6A0DA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rgbClr val="FFD700"/>
                </a:solidFill>
              </a:rPr>
              <a:t>Comment</a:t>
            </a:r>
            <a:endParaRPr b="1" sz="2100">
              <a:solidFill>
                <a:srgbClr val="FFD7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FD700"/>
              </a:solidFill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2665075" y="423325"/>
            <a:ext cx="3810000" cy="424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900">
                <a:solidFill>
                  <a:srgbClr val="FFD700"/>
                </a:solidFill>
              </a:rPr>
              <a:t>P</a:t>
            </a:r>
            <a:r>
              <a:rPr b="1" lang="fr" sz="2900">
                <a:solidFill>
                  <a:srgbClr val="FFD700"/>
                </a:solidFill>
              </a:rPr>
              <a:t>asser à la 4G/5G</a:t>
            </a:r>
            <a:endParaRPr b="1" sz="2900">
              <a:solidFill>
                <a:srgbClr val="FFD700"/>
              </a:solidFill>
            </a:endParaRPr>
          </a:p>
        </p:txBody>
      </p:sp>
      <p:sp>
        <p:nvSpPr>
          <p:cNvPr id="143" name="Google Shape;143;p19"/>
          <p:cNvSpPr/>
          <p:nvPr/>
        </p:nvSpPr>
        <p:spPr>
          <a:xfrm>
            <a:off x="1177675" y="3527500"/>
            <a:ext cx="2988900" cy="668700"/>
          </a:xfrm>
          <a:prstGeom prst="roundRect">
            <a:avLst>
              <a:gd fmla="val 16667" name="adj"/>
            </a:avLst>
          </a:prstGeom>
          <a:solidFill>
            <a:srgbClr val="F4CCCC">
              <a:alpha val="582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/>
              <a:t>Choisir acheter son téléphone</a:t>
            </a:r>
            <a:endParaRPr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yber security technology and online data protection in innovative perception (fourni par Getty Images)" id="150" name="Google Shape;150;p20"/>
          <p:cNvPicPr preferRelativeResize="0"/>
          <p:nvPr/>
        </p:nvPicPr>
        <p:blipFill rotWithShape="1">
          <a:blip r:embed="rId3">
            <a:alphaModFix amt="44000"/>
          </a:blip>
          <a:srcRect b="0" l="0" r="0" t="15483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/>
          <p:nvPr/>
        </p:nvSpPr>
        <p:spPr>
          <a:xfrm>
            <a:off x="1891650" y="702150"/>
            <a:ext cx="5360700" cy="3739200"/>
          </a:xfrm>
          <a:prstGeom prst="roundRect">
            <a:avLst>
              <a:gd fmla="val 16667" name="adj"/>
            </a:avLst>
          </a:prstGeom>
          <a:solidFill>
            <a:srgbClr val="6A0DAD">
              <a:alpha val="6203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6000">
                <a:solidFill>
                  <a:srgbClr val="FFD700"/>
                </a:solidFill>
              </a:rPr>
              <a:t>Conclusion</a:t>
            </a:r>
            <a:endParaRPr b="1" sz="6000">
              <a:solidFill>
                <a:srgbClr val="FFD7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1" title="accompagnement-usagers.png"/>
          <p:cNvPicPr preferRelativeResize="0"/>
          <p:nvPr/>
        </p:nvPicPr>
        <p:blipFill rotWithShape="1">
          <a:blip r:embed="rId3">
            <a:alphaModFix amt="44000"/>
          </a:blip>
          <a:srcRect b="0" l="0" r="0" t="15973"/>
          <a:stretch/>
        </p:blipFill>
        <p:spPr>
          <a:xfrm>
            <a:off x="0" y="2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1"/>
          <p:cNvSpPr/>
          <p:nvPr/>
        </p:nvSpPr>
        <p:spPr>
          <a:xfrm>
            <a:off x="1891650" y="185075"/>
            <a:ext cx="5360700" cy="585900"/>
          </a:xfrm>
          <a:prstGeom prst="roundRect">
            <a:avLst>
              <a:gd fmla="val 16667" name="adj"/>
            </a:avLst>
          </a:prstGeom>
          <a:solidFill>
            <a:srgbClr val="6A0DA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rgbClr val="FFD700"/>
                </a:solidFill>
              </a:rPr>
              <a:t>Annexes : </a:t>
            </a:r>
            <a:endParaRPr b="1" sz="2100">
              <a:solidFill>
                <a:srgbClr val="FFD700"/>
              </a:solidFill>
            </a:endParaRPr>
          </a:p>
        </p:txBody>
      </p:sp>
      <p:sp>
        <p:nvSpPr>
          <p:cNvPr id="158" name="Google Shape;158;p21"/>
          <p:cNvSpPr/>
          <p:nvPr/>
        </p:nvSpPr>
        <p:spPr>
          <a:xfrm>
            <a:off x="904950" y="1055700"/>
            <a:ext cx="7334100" cy="3032100"/>
          </a:xfrm>
          <a:prstGeom prst="roundRect">
            <a:avLst>
              <a:gd fmla="val 16667" name="adj"/>
            </a:avLst>
          </a:prstGeom>
          <a:solidFill>
            <a:srgbClr val="EAD1DC">
              <a:alpha val="765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 sz="18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Article de l’ARCEP sur la fin de la 2G/3G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 sz="1800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Calendrier d’extinction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 sz="1800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Vérifier qu’un téléphone ne soit pas compatible à la 4G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>
                <a:solidFill>
                  <a:schemeClr val="dk2"/>
                </a:solidFill>
              </a:rPr>
              <a:t>ou chercher dans la notice du téléphone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 sz="18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Étude de l’ADEME sur l’impact environnemental du numérique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 sz="1800" u="sng">
                <a:solidFill>
                  <a:schemeClr val="accent5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Rapport du Haut Conseil pour le Climat sur l’impact écologique de la 5G 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fr" sz="1800" u="sng">
                <a:solidFill>
                  <a:schemeClr val="accent5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Article de l’ARCEP sur la proportion d’appareils utilisant 2G/3G</a:t>
            </a:r>
            <a:endParaRPr sz="1800">
              <a:solidFill>
                <a:schemeClr val="dk2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